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2"/>
  </p:notesMasterIdLst>
  <p:sldIdLst>
    <p:sldId id="296" r:id="rId2"/>
    <p:sldId id="261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</a:t>
            </a:r>
            <a:r>
              <a:rPr lang="en-US" dirty="0" smtClean="0"/>
              <a:t>28,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pPr lvl="1"/>
            <a:r>
              <a:rPr lang="en-US" sz="2000" b="1" dirty="0"/>
              <a:t>What are the steps required to calculate a standard deviation by </a:t>
            </a:r>
            <a:r>
              <a:rPr lang="en-US" sz="2000" b="1" dirty="0" smtClean="0"/>
              <a:t>hand?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4314" y="4265474"/>
            <a:ext cx="4194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solidFill>
                  <a:srgbClr val="7030A0"/>
                </a:solidFill>
              </a:rPr>
              <a:t>Hand in Safety Contract or Syllabus Verifications sheets on front bench. </a:t>
            </a:r>
            <a:r>
              <a:rPr lang="en-US" dirty="0" smtClean="0">
                <a:solidFill>
                  <a:srgbClr val="7030A0"/>
                </a:solidFill>
              </a:rPr>
              <a:t>(if still need)</a:t>
            </a:r>
            <a:endParaRPr lang="en-US" dirty="0" smtClean="0">
              <a:solidFill>
                <a:srgbClr val="7030A0"/>
              </a:solidFill>
            </a:endParaRP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7030A0"/>
                </a:solidFill>
              </a:rPr>
              <a:t>Get out </a:t>
            </a:r>
            <a:r>
              <a:rPr lang="en-US" dirty="0" smtClean="0">
                <a:solidFill>
                  <a:srgbClr val="7030A0"/>
                </a:solidFill>
              </a:rPr>
              <a:t>1.2 WS p1-2 for HMK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check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3) Pick up a Data packet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Exit slip – </a:t>
            </a:r>
            <a:r>
              <a:rPr lang="en-US" sz="2000" b="1" dirty="0" smtClean="0"/>
              <a:t> The length of a rectangle is measured to be 15.2 +/- 0.3 cm while its width is measured to be 6.2 +/- 0.3 cm. </a:t>
            </a:r>
            <a:r>
              <a:rPr lang="en-US" sz="2000" b="1" dirty="0" smtClean="0"/>
              <a:t>What is the area of the rectangle with its propagated uncertainty? 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IB 1.2 Uncertainty and Errors Practice </a:t>
            </a:r>
            <a:r>
              <a:rPr lang="en-US" sz="1800" b="1" dirty="0" smtClean="0"/>
              <a:t>Sheet, p 3-4</a:t>
            </a:r>
            <a:endParaRPr lang="en-US" sz="1800" b="1" dirty="0" smtClean="0"/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</a:t>
            </a:r>
            <a:r>
              <a:rPr lang="en-US" b="1" dirty="0" smtClean="0"/>
              <a:t>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/>
              <a:t>IB 1.2 Uncertainty and Errors Practice </a:t>
            </a:r>
            <a:r>
              <a:rPr lang="en-US" b="1" dirty="0" smtClean="0"/>
              <a:t>Sheet, p 3-4</a:t>
            </a:r>
            <a:endParaRPr lang="en-US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</a:t>
            </a:r>
          </a:p>
          <a:p>
            <a:pPr lvl="1"/>
            <a:r>
              <a:rPr lang="en-US" b="1" dirty="0" smtClean="0"/>
              <a:t>Types of Uncertainty reporting</a:t>
            </a:r>
            <a:endParaRPr lang="en-US" b="1" dirty="0" smtClean="0"/>
          </a:p>
          <a:p>
            <a:pPr lvl="1"/>
            <a:r>
              <a:rPr lang="en-US" b="1" dirty="0" smtClean="0"/>
              <a:t>Error Propagation</a:t>
            </a:r>
          </a:p>
          <a:p>
            <a:pPr lvl="1"/>
            <a:r>
              <a:rPr lang="en-US" b="1" dirty="0" smtClean="0"/>
              <a:t>Error in Graphs (time permitting)</a:t>
            </a:r>
            <a:endParaRPr lang="en-US" b="1" dirty="0"/>
          </a:p>
          <a:p>
            <a:pPr lvl="2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506" y="2367972"/>
            <a:ext cx="10773810" cy="4115955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Absolute, Fractional and Percent</a:t>
            </a:r>
          </a:p>
          <a:p>
            <a:r>
              <a:rPr lang="en-US" sz="2000" b="1" u="sng" dirty="0" smtClean="0"/>
              <a:t>Absolute </a:t>
            </a:r>
            <a:r>
              <a:rPr lang="en-US" sz="2000" b="1" u="sng" dirty="0" smtClean="0"/>
              <a:t>uncertainty </a:t>
            </a:r>
            <a:r>
              <a:rPr lang="en-US" sz="2000" dirty="0" smtClean="0"/>
              <a:t>– </a:t>
            </a:r>
            <a:r>
              <a:rPr lang="en-US" sz="2000" b="1" dirty="0" smtClean="0"/>
              <a:t>a quantity giving the extremes a measured value falls within</a:t>
            </a:r>
          </a:p>
          <a:p>
            <a:r>
              <a:rPr lang="en-US" sz="2000" b="1" dirty="0" smtClean="0"/>
              <a:t>Ex: Absolute uncertainty =∆x   </a:t>
            </a:r>
          </a:p>
          <a:p>
            <a:r>
              <a:rPr lang="en-US" sz="2000" b="1" dirty="0" smtClean="0"/>
              <a:t>Ex. 23.05 ± 0.01 cm is a best estimate with its absolute uncertainty.</a:t>
            </a:r>
          </a:p>
          <a:p>
            <a:r>
              <a:rPr lang="en-US" sz="2000" b="1" dirty="0" smtClean="0"/>
              <a:t>Will have the same unit as x.</a:t>
            </a:r>
          </a:p>
          <a:p>
            <a:r>
              <a:rPr lang="en-US" sz="2000" b="1" dirty="0" smtClean="0"/>
              <a:t>Three ways to assess:</a:t>
            </a:r>
          </a:p>
          <a:p>
            <a:pPr lvl="1"/>
            <a:r>
              <a:rPr lang="en-US" sz="1800" b="1" dirty="0" smtClean="0"/>
              <a:t>Default based on a single measurement </a:t>
            </a:r>
          </a:p>
          <a:p>
            <a:pPr lvl="1"/>
            <a:r>
              <a:rPr lang="en-US" sz="1800" b="1" dirty="0" smtClean="0"/>
              <a:t>For a small set of data, (max – min)/2</a:t>
            </a:r>
          </a:p>
          <a:p>
            <a:pPr lvl="1"/>
            <a:r>
              <a:rPr lang="en-US" sz="1800" b="1" dirty="0" smtClean="0"/>
              <a:t>For a large set of data, standard deviation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8576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Fractional uncertainty </a:t>
                </a:r>
                <a:r>
                  <a:rPr lang="en-US" sz="2000" b="1" dirty="0" smtClean="0"/>
                  <a:t>– the ratio of the absolute uncertainty to the mean value of a quantity. (Sometimes called the relative uncertainty.)</a:t>
                </a:r>
              </a:p>
              <a:p>
                <a:r>
                  <a:rPr lang="en-US" sz="2000" b="1" dirty="0" smtClean="0"/>
                  <a:t>Ex:  Fractional uncertainty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800" b="1" dirty="0" smtClean="0"/>
                  <a:t>		</a:t>
                </a:r>
              </a:p>
              <a:p>
                <a:r>
                  <a:rPr lang="en-US" sz="2000" b="1" dirty="0" smtClean="0"/>
                  <a:t>Ex:  0.01 / 23.05 = 0.000434   (unitless)</a:t>
                </a:r>
              </a:p>
              <a:p>
                <a:endParaRPr lang="en-US" sz="2000" b="1" dirty="0"/>
              </a:p>
              <a:p>
                <a:r>
                  <a:rPr lang="en-US" sz="2000" b="1" dirty="0" smtClean="0"/>
                  <a:t>Because fractional uncertainties are unitless, their relative values can be compared even between quantities that are different.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  <a:blipFill>
                <a:blip r:embed="rId2"/>
                <a:stretch>
                  <a:fillRect l="-283" t="-740" r="-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Percent uncertainty </a:t>
                </a:r>
                <a:r>
                  <a:rPr lang="en-US" sz="2000" b="1" dirty="0" smtClean="0"/>
                  <a:t>– fractional uncertainty x 100%. (Less often used, but helps to build intuition about the meaning of a fractional uncertainty.)</a:t>
                </a:r>
              </a:p>
              <a:p>
                <a:r>
                  <a:rPr lang="en-US" sz="2000" b="1" dirty="0" smtClean="0"/>
                  <a:t>Ex: Percent uncertainty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000" b="1" dirty="0" smtClean="0"/>
                  <a:t> x 100 	</a:t>
                </a:r>
              </a:p>
              <a:p>
                <a:r>
                  <a:rPr lang="en-US" sz="2000" b="1" dirty="0" smtClean="0"/>
                  <a:t>Ex: 0.000434 * 100 = 0.0434 %</a:t>
                </a:r>
                <a:r>
                  <a:rPr lang="en-US" sz="2000" b="1" dirty="0"/>
                  <a:t>	(unitless</a:t>
                </a:r>
                <a:r>
                  <a:rPr lang="en-US" sz="2000" b="1" dirty="0" smtClean="0"/>
                  <a:t>)</a:t>
                </a:r>
              </a:p>
              <a:p>
                <a:r>
                  <a:rPr lang="en-US" sz="2000" b="1" dirty="0" smtClean="0"/>
                  <a:t>A favorite of IB especially with MC questions on Paper 1.</a:t>
                </a:r>
                <a:endParaRPr lang="en-US" sz="2000" b="1" dirty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  <a:blipFill>
                <a:blip r:embed="rId2"/>
                <a:stretch>
                  <a:fillRect l="-283" t="-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6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Add/Subtract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409535"/>
            <a:ext cx="8371430" cy="408824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When two quantities with uncertainty are added (or subtracted), their </a:t>
            </a:r>
            <a:r>
              <a:rPr lang="en-US" sz="2000" b="1" u="sng" dirty="0" smtClean="0"/>
              <a:t>absolute uncertainties add</a:t>
            </a:r>
            <a:r>
              <a:rPr lang="en-US" sz="2000" b="1" dirty="0" smtClean="0"/>
              <a:t>. </a:t>
            </a:r>
          </a:p>
          <a:p>
            <a:pPr lvl="1"/>
            <a:r>
              <a:rPr lang="en-US" sz="1800" b="1" dirty="0" smtClean="0"/>
              <a:t>Even if you subtract, the absolute uncertainties </a:t>
            </a:r>
            <a:r>
              <a:rPr lang="en-US" sz="1800" b="1" i="1" dirty="0" smtClean="0"/>
              <a:t>add.</a:t>
            </a:r>
          </a:p>
          <a:p>
            <a:endParaRPr lang="en-US" sz="2000" i="1" dirty="0"/>
          </a:p>
          <a:p>
            <a:r>
              <a:rPr lang="en-US" sz="2000" b="1" dirty="0" smtClean="0"/>
              <a:t>Ex:  Q = A + C</a:t>
            </a:r>
          </a:p>
          <a:p>
            <a:r>
              <a:rPr lang="en-US" sz="2000" b="1" dirty="0" smtClean="0"/>
              <a:t>Find Q. </a:t>
            </a:r>
            <a:endParaRPr lang="en-US" sz="2000" b="1" dirty="0"/>
          </a:p>
          <a:p>
            <a:r>
              <a:rPr lang="en-US" sz="2000" b="1" dirty="0" smtClean="0"/>
              <a:t>Add the uncertainties to find the uncertainty in Q.</a:t>
            </a:r>
          </a:p>
          <a:p>
            <a:endParaRPr lang="en-US" sz="2000" b="1" dirty="0"/>
          </a:p>
          <a:p>
            <a:r>
              <a:rPr lang="en-US" sz="2000" b="1" dirty="0" smtClean="0"/>
              <a:t>IB </a:t>
            </a:r>
            <a:r>
              <a:rPr lang="en-US" sz="2000" b="1" dirty="0" smtClean="0"/>
              <a:t>formula summary of this rule: </a:t>
            </a:r>
            <a:r>
              <a:rPr lang="en-US" sz="2000" dirty="0" smtClean="0"/>
              <a:t> </a:t>
            </a:r>
            <a:r>
              <a:rPr lang="en-US" sz="2000" b="1" dirty="0"/>
              <a:t>If: 𝑦 = 𝑎 ± 𝑏 then: 𝛥𝑦 = 𝛥𝑎+𝛥𝑏 </a:t>
            </a:r>
            <a:r>
              <a:rPr lang="en-US" sz="2000" dirty="0"/>
              <a:t>	</a:t>
            </a:r>
            <a:r>
              <a:rPr lang="en-US" sz="2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351818" y="3572986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2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</a:t>
            </a:r>
            <a:r>
              <a:rPr lang="en-US" dirty="0" err="1" smtClean="0"/>
              <a:t>Mult</a:t>
            </a:r>
            <a:r>
              <a:rPr lang="en-US" dirty="0" smtClean="0"/>
              <a:t>/</a:t>
            </a:r>
            <a:r>
              <a:rPr lang="en-US" dirty="0" err="1" smtClean="0"/>
              <a:t>Div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781227" cy="390813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When two quantities with uncertainty are multiplied (or divided), their </a:t>
            </a:r>
            <a:r>
              <a:rPr lang="en-US" b="1" u="sng" dirty="0" smtClean="0"/>
              <a:t>fractional uncertainties add</a:t>
            </a:r>
            <a:r>
              <a:rPr lang="en-US" b="1" dirty="0" smtClean="0"/>
              <a:t>. </a:t>
            </a:r>
          </a:p>
          <a:p>
            <a:endParaRPr lang="en-US" b="1" i="1" dirty="0" smtClean="0"/>
          </a:p>
          <a:p>
            <a:r>
              <a:rPr lang="en-US" b="1" dirty="0" smtClean="0"/>
              <a:t>Ex:  Q =  BD</a:t>
            </a:r>
          </a:p>
          <a:p>
            <a:r>
              <a:rPr lang="en-US" b="1" dirty="0" smtClean="0"/>
              <a:t>Find Q. </a:t>
            </a:r>
          </a:p>
          <a:p>
            <a:r>
              <a:rPr lang="en-US" b="1" dirty="0" smtClean="0"/>
              <a:t>Find the fractional uncertainties in B and D.</a:t>
            </a:r>
            <a:endParaRPr lang="en-US" b="1" dirty="0"/>
          </a:p>
          <a:p>
            <a:r>
              <a:rPr lang="en-US" b="1" dirty="0" smtClean="0"/>
              <a:t>Add the fractional uncertainties to find the fractional uncertainty in Q.</a:t>
            </a:r>
          </a:p>
          <a:p>
            <a:r>
              <a:rPr lang="en-US" b="1" dirty="0" smtClean="0"/>
              <a:t>Multiply Q’s fractional uncertainty by Q to find its ∆Q.</a:t>
            </a:r>
          </a:p>
          <a:p>
            <a:endParaRPr lang="en-US" b="1" dirty="0"/>
          </a:p>
          <a:p>
            <a:r>
              <a:rPr lang="en-US" b="1" dirty="0" smtClean="0"/>
              <a:t>IB </a:t>
            </a:r>
            <a:r>
              <a:rPr lang="en-US" b="1" dirty="0" smtClean="0"/>
              <a:t>formula summary of this rule:  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36182" y="2410691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0096" t="58153" r="74519" b="27593"/>
          <a:stretch/>
        </p:blipFill>
        <p:spPr bwMode="auto">
          <a:xfrm>
            <a:off x="8936182" y="5035246"/>
            <a:ext cx="2560578" cy="11992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846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Powers and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781227" cy="3908136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When two quantities with uncertainty are raised to a power (or rooted), their </a:t>
            </a:r>
            <a:r>
              <a:rPr lang="en-US" sz="1600" b="1" u="sng" dirty="0" smtClean="0"/>
              <a:t>fractional uncertainties, multiplied by their exponent, add. </a:t>
            </a:r>
          </a:p>
          <a:p>
            <a:r>
              <a:rPr lang="en-US" sz="1600" b="1" dirty="0" smtClean="0"/>
              <a:t>Ex</a:t>
            </a:r>
            <a:r>
              <a:rPr lang="en-US" sz="1600" b="1" dirty="0" smtClean="0"/>
              <a:t>:  Q =  C</a:t>
            </a:r>
            <a:r>
              <a:rPr lang="en-US" sz="1600" b="1" baseline="30000" dirty="0" smtClean="0"/>
              <a:t>3</a:t>
            </a:r>
            <a:endParaRPr lang="en-US" sz="1600" b="1" dirty="0" smtClean="0"/>
          </a:p>
          <a:p>
            <a:r>
              <a:rPr lang="en-US" sz="1600" b="1" dirty="0" smtClean="0"/>
              <a:t>Find Q. </a:t>
            </a:r>
          </a:p>
          <a:p>
            <a:r>
              <a:rPr lang="en-US" sz="1600" b="1" dirty="0" smtClean="0"/>
              <a:t>Find the fractional uncertainties in C. </a:t>
            </a:r>
            <a:endParaRPr lang="en-US" sz="1600" b="1" dirty="0"/>
          </a:p>
          <a:p>
            <a:r>
              <a:rPr lang="en-US" sz="1600" b="1" dirty="0" smtClean="0"/>
              <a:t>Multiply the fractional uncertainty by the exponent to find the fractional uncertainty in Q. (For Powers and Roots, sign does not matter.)</a:t>
            </a:r>
          </a:p>
          <a:p>
            <a:r>
              <a:rPr lang="en-US" sz="1600" b="1" dirty="0" smtClean="0"/>
              <a:t>Multiply Q’s fractional uncertainty by Q to find its ∆Q.</a:t>
            </a:r>
          </a:p>
          <a:p>
            <a:endParaRPr lang="en-US" sz="1600" b="1" dirty="0"/>
          </a:p>
          <a:p>
            <a:r>
              <a:rPr lang="en-US" sz="1600" b="1" dirty="0" smtClean="0"/>
              <a:t>IB </a:t>
            </a:r>
            <a:r>
              <a:rPr lang="en-US" sz="1600" b="1" dirty="0" smtClean="0"/>
              <a:t>formula summary of this rule:  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36182" y="2410691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10213" t="71011" r="78129" b="16754"/>
          <a:stretch/>
        </p:blipFill>
        <p:spPr bwMode="auto">
          <a:xfrm>
            <a:off x="8788112" y="4889154"/>
            <a:ext cx="2482561" cy="13869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703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</a:t>
            </a:r>
            <a:r>
              <a:rPr lang="en-US" b="1" dirty="0" smtClean="0"/>
              <a:t>best </a:t>
            </a:r>
            <a:r>
              <a:rPr lang="en-US" b="1" dirty="0" smtClean="0"/>
              <a:t>fit </a:t>
            </a:r>
            <a:r>
              <a:rPr lang="en-US" b="1" dirty="0" smtClean="0"/>
              <a:t>line.</a:t>
            </a:r>
            <a:endParaRPr lang="en-US" b="1" dirty="0" smtClean="0"/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</a:t>
            </a:r>
            <a:r>
              <a:rPr lang="en-US" b="1" u="sng" dirty="0" smtClean="0"/>
              <a:t>best fit </a:t>
            </a:r>
            <a:r>
              <a:rPr lang="en-US" b="1" u="sng" dirty="0" smtClean="0"/>
              <a:t>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</a:t>
            </a:r>
            <a:r>
              <a:rPr lang="en-US" b="1" dirty="0" smtClean="0"/>
              <a:t>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</a:t>
            </a:r>
            <a:r>
              <a:rPr lang="en-US" b="1" dirty="0" smtClean="0"/>
              <a:t>determine the slope and intercept of the max and min lines</a:t>
            </a:r>
          </a:p>
          <a:p>
            <a:r>
              <a:rPr lang="en-US" b="1" dirty="0" smtClean="0"/>
              <a:t>Find </a:t>
            </a:r>
            <a:r>
              <a:rPr lang="en-US" b="1" dirty="0" smtClean="0"/>
              <a:t>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</a:t>
            </a:r>
            <a:r>
              <a:rPr lang="en-US" b="1" dirty="0" smtClean="0"/>
              <a:t>equation for the best fit line </a:t>
            </a:r>
            <a:r>
              <a:rPr lang="en-US" b="1" dirty="0" smtClean="0"/>
              <a:t>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20374</TotalTime>
  <Words>802</Words>
  <Application>Microsoft Office PowerPoint</Application>
  <PresentationFormat>Widescreen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Wingdings 3</vt:lpstr>
      <vt:lpstr>Ion Boardroom</vt:lpstr>
      <vt:lpstr>Physics 1 – Aug 28, 2018</vt:lpstr>
      <vt:lpstr>Objectives and Agenda</vt:lpstr>
      <vt:lpstr>Types of uncertainty reporting</vt:lpstr>
      <vt:lpstr>Types of uncertainty reporting</vt:lpstr>
      <vt:lpstr>Types of uncertainty reporting</vt:lpstr>
      <vt:lpstr>Error propagation – Add/Subtract</vt:lpstr>
      <vt:lpstr>Error propagation – Mult/Div</vt:lpstr>
      <vt:lpstr>Error propagation – Powers and Roots</vt:lpstr>
      <vt:lpstr>Graphing Error Analysis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106</cp:revision>
  <dcterms:created xsi:type="dcterms:W3CDTF">2015-08-11T02:33:52Z</dcterms:created>
  <dcterms:modified xsi:type="dcterms:W3CDTF">2018-08-28T13:36:44Z</dcterms:modified>
</cp:coreProperties>
</file>